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36a49e14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f36a49e14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9f51becc6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9f51becc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9ca7dd8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9ca7dd8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a01f3651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a01f3651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62f1fbfa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62f1fbfa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62f1fbfa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62f1fbfa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62f1fbfa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62f1fbfa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9f51becc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9f51bec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36a49e14e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36a49e14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36a49e14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36a49e14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36a49e14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36a49e14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36a49e14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36a49e14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389268bb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389268b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36a49e14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36a49e14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a5874c6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a5874c6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f62f1fbf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f62f1fbf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3">
            <a:alphaModFix amt="15000"/>
          </a:blip>
          <a:srcRect t="10034" b="14969"/>
          <a:stretch/>
        </p:blipFill>
        <p:spPr>
          <a:xfrm>
            <a:off x="0" y="0"/>
            <a:ext cx="9143999" cy="5143501"/>
          </a:xfrm>
          <a:prstGeom prst="rect">
            <a:avLst/>
          </a:prstGeom>
          <a:noFill/>
          <a:ln>
            <a:noFill/>
          </a:ln>
        </p:spPr>
      </p:pic>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600"/>
              <a:buFont typeface="Cambria"/>
              <a:buNone/>
              <a:defRPr sz="3600">
                <a:solidFill>
                  <a:schemeClr val="dk1"/>
                </a:solidFill>
                <a:latin typeface="Cambria"/>
                <a:ea typeface="Cambria"/>
                <a:cs typeface="Cambria"/>
                <a:sym typeface="Cambr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ambria"/>
              <a:buChar char="●"/>
              <a:defRPr sz="1800">
                <a:solidFill>
                  <a:schemeClr val="dk2"/>
                </a:solidFill>
                <a:latin typeface="Cambria"/>
                <a:ea typeface="Cambria"/>
                <a:cs typeface="Cambria"/>
                <a:sym typeface="Cambria"/>
              </a:defRPr>
            </a:lvl1pPr>
            <a:lvl2pPr marL="914400" lvl="1"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2pPr>
            <a:lvl3pPr marL="1371600" lvl="2"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3pPr>
            <a:lvl4pPr marL="1828800" lvl="3"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marL="2286000" lvl="4"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marL="2743200" lvl="5"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marL="3200400" lvl="6"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marL="3657600" lvl="7"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marL="4114800" lvl="8" indent="-3175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a:off x="0" y="4570825"/>
            <a:ext cx="9144000" cy="572700"/>
          </a:xfrm>
          <a:prstGeom prst="rect">
            <a:avLst/>
          </a:prstGeom>
          <a:gradFill>
            <a:gsLst>
              <a:gs pos="0">
                <a:srgbClr val="E06666"/>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0"/>
            <a:ext cx="9144000" cy="708000"/>
          </a:xfrm>
          <a:prstGeom prst="rect">
            <a:avLst/>
          </a:prstGeom>
          <a:gradFill>
            <a:gsLst>
              <a:gs pos="0">
                <a:srgbClr val="FFFFFF">
                  <a:alpha val="0"/>
                </a:srgbClr>
              </a:gs>
              <a:gs pos="100000">
                <a:srgbClr val="E06666"/>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p:nvPr/>
        </p:nvSpPr>
        <p:spPr>
          <a:xfrm>
            <a:off x="4896000" y="4552225"/>
            <a:ext cx="424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Graphics Design Project</a:t>
            </a:r>
            <a:endParaRPr>
              <a:latin typeface="Cambria"/>
              <a:ea typeface="Cambria"/>
              <a:cs typeface="Cambria"/>
              <a:sym typeface="Cambria"/>
            </a:endParaRPr>
          </a:p>
          <a:p>
            <a:pPr marL="0" lvl="0" indent="0" algn="l" rtl="0">
              <a:spcBef>
                <a:spcPts val="0"/>
              </a:spcBef>
              <a:spcAft>
                <a:spcPts val="0"/>
              </a:spcAft>
              <a:buNone/>
            </a:pPr>
            <a:r>
              <a:rPr lang="en">
                <a:latin typeface="Cambria"/>
                <a:ea typeface="Cambria"/>
                <a:cs typeface="Cambria"/>
                <a:sym typeface="Cambria"/>
              </a:rPr>
              <a:t>ENAE 483- Principles of Space Systems and Design</a:t>
            </a:r>
            <a:endParaRPr>
              <a:latin typeface="Cambria"/>
              <a:ea typeface="Cambria"/>
              <a:cs typeface="Cambria"/>
              <a:sym typeface="Cambria"/>
            </a:endParaRPr>
          </a:p>
        </p:txBody>
      </p:sp>
      <p:pic>
        <p:nvPicPr>
          <p:cNvPr id="13" name="Google Shape;13;p1"/>
          <p:cNvPicPr preferRelativeResize="0"/>
          <p:nvPr/>
        </p:nvPicPr>
        <p:blipFill>
          <a:blip r:embed="rId14">
            <a:alphaModFix/>
          </a:blip>
          <a:stretch>
            <a:fillRect/>
          </a:stretch>
        </p:blipFill>
        <p:spPr>
          <a:xfrm>
            <a:off x="76200" y="4617537"/>
            <a:ext cx="2990714" cy="4849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UDMH"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6200"/>
              <a:t>Apollo Command and Service Module (CSM)</a:t>
            </a:r>
            <a:endParaRPr sz="6200">
              <a:latin typeface="Comic Sans MS"/>
              <a:ea typeface="Comic Sans MS"/>
              <a:cs typeface="Comic Sans MS"/>
              <a:sym typeface="Comic Sans MS"/>
            </a:endParaRPr>
          </a:p>
        </p:txBody>
      </p:sp>
      <p:sp>
        <p:nvSpPr>
          <p:cNvPr id="60" name="Google Shape;60;p13"/>
          <p:cNvSpPr txBox="1">
            <a:spLocks noGrp="1"/>
          </p:cNvSpPr>
          <p:nvPr>
            <p:ph type="subTitle" idx="1"/>
          </p:nvPr>
        </p:nvSpPr>
        <p:spPr>
          <a:xfrm>
            <a:off x="4239475" y="3157300"/>
            <a:ext cx="4315200" cy="1218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2400">
                <a:solidFill>
                  <a:schemeClr val="dk1"/>
                </a:solidFill>
              </a:rPr>
              <a:t>Team A9: Hunter Donn, Ethan MacDonald, Eric Oh, Gracelyn Pham, Jack Saunders</a:t>
            </a:r>
            <a:endParaRPr sz="2400">
              <a:solidFill>
                <a:schemeClr val="dk1"/>
              </a:solidFill>
            </a:endParaRPr>
          </a:p>
        </p:txBody>
      </p:sp>
      <p:sp>
        <p:nvSpPr>
          <p:cNvPr id="61" name="Google Shape;6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chemeClr val="dk1"/>
                </a:solidFill>
              </a:rPr>
              <a:t>1</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4162647" y="759475"/>
            <a:ext cx="4941229" cy="3774550"/>
          </a:xfrm>
          <a:prstGeom prst="rect">
            <a:avLst/>
          </a:prstGeom>
          <a:noFill/>
          <a:ln>
            <a:noFill/>
          </a:ln>
        </p:spPr>
      </p:pic>
      <p:sp>
        <p:nvSpPr>
          <p:cNvPr id="135" name="Google Shape;135;p22"/>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Command Module Interior </a:t>
            </a:r>
            <a:endParaRPr/>
          </a:p>
        </p:txBody>
      </p:sp>
      <p:sp>
        <p:nvSpPr>
          <p:cNvPr id="136" name="Google Shape;13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37" name="Google Shape;137;p22"/>
          <p:cNvPicPr preferRelativeResize="0"/>
          <p:nvPr/>
        </p:nvPicPr>
        <p:blipFill rotWithShape="1">
          <a:blip r:embed="rId4">
            <a:alphaModFix/>
          </a:blip>
          <a:srcRect r="12579"/>
          <a:stretch/>
        </p:blipFill>
        <p:spPr>
          <a:xfrm>
            <a:off x="0" y="759475"/>
            <a:ext cx="4393400" cy="3774550"/>
          </a:xfrm>
          <a:prstGeom prst="rect">
            <a:avLst/>
          </a:prstGeom>
          <a:noFill/>
          <a:ln>
            <a:noFill/>
          </a:ln>
        </p:spPr>
      </p:pic>
      <p:sp>
        <p:nvSpPr>
          <p:cNvPr id="138" name="Google Shape;138;p22"/>
          <p:cNvSpPr txBox="1"/>
          <p:nvPr/>
        </p:nvSpPr>
        <p:spPr>
          <a:xfrm>
            <a:off x="3933450" y="843725"/>
            <a:ext cx="127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Couches</a:t>
            </a:r>
            <a:endParaRPr>
              <a:latin typeface="Comic Sans MS"/>
              <a:ea typeface="Comic Sans MS"/>
              <a:cs typeface="Comic Sans MS"/>
              <a:sym typeface="Comic Sans MS"/>
            </a:endParaRPr>
          </a:p>
        </p:txBody>
      </p:sp>
      <p:cxnSp>
        <p:nvCxnSpPr>
          <p:cNvPr id="139" name="Google Shape;139;p22"/>
          <p:cNvCxnSpPr/>
          <p:nvPr/>
        </p:nvCxnSpPr>
        <p:spPr>
          <a:xfrm flipH="1">
            <a:off x="2953050" y="1146450"/>
            <a:ext cx="1060200" cy="951600"/>
          </a:xfrm>
          <a:prstGeom prst="straightConnector1">
            <a:avLst/>
          </a:prstGeom>
          <a:noFill/>
          <a:ln w="19050" cap="flat" cmpd="sng">
            <a:solidFill>
              <a:schemeClr val="dk1"/>
            </a:solidFill>
            <a:prstDash val="solid"/>
            <a:round/>
            <a:headEnd type="none" w="med" len="med"/>
            <a:tailEnd type="triangle" w="med" len="med"/>
          </a:ln>
        </p:spPr>
      </p:cxnSp>
      <p:sp>
        <p:nvSpPr>
          <p:cNvPr id="140" name="Google Shape;140;p22"/>
          <p:cNvSpPr txBox="1"/>
          <p:nvPr/>
        </p:nvSpPr>
        <p:spPr>
          <a:xfrm>
            <a:off x="8063550" y="2098050"/>
            <a:ext cx="9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Storage</a:t>
            </a:r>
            <a:endParaRPr>
              <a:latin typeface="Comic Sans MS"/>
              <a:ea typeface="Comic Sans MS"/>
              <a:cs typeface="Comic Sans MS"/>
              <a:sym typeface="Comic Sans MS"/>
            </a:endParaRPr>
          </a:p>
        </p:txBody>
      </p:sp>
      <p:cxnSp>
        <p:nvCxnSpPr>
          <p:cNvPr id="141" name="Google Shape;141;p22"/>
          <p:cNvCxnSpPr/>
          <p:nvPr/>
        </p:nvCxnSpPr>
        <p:spPr>
          <a:xfrm flipH="1">
            <a:off x="7775700" y="2498250"/>
            <a:ext cx="744900" cy="796800"/>
          </a:xfrm>
          <a:prstGeom prst="straightConnector1">
            <a:avLst/>
          </a:prstGeom>
          <a:noFill/>
          <a:ln w="19050" cap="flat" cmpd="sng">
            <a:solidFill>
              <a:schemeClr val="dk1"/>
            </a:solidFill>
            <a:prstDash val="solid"/>
            <a:round/>
            <a:headEnd type="none" w="med" len="med"/>
            <a:tailEnd type="triangle" w="med" len="med"/>
          </a:ln>
        </p:spPr>
      </p:cxnSp>
      <p:sp>
        <p:nvSpPr>
          <p:cNvPr id="142" name="Google Shape;142;p22"/>
          <p:cNvSpPr txBox="1"/>
          <p:nvPr/>
        </p:nvSpPr>
        <p:spPr>
          <a:xfrm>
            <a:off x="4264150" y="1379575"/>
            <a:ext cx="1277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Control Panels</a:t>
            </a:r>
            <a:endParaRPr>
              <a:latin typeface="Comic Sans MS"/>
              <a:ea typeface="Comic Sans MS"/>
              <a:cs typeface="Comic Sans MS"/>
              <a:sym typeface="Comic Sans MS"/>
            </a:endParaRPr>
          </a:p>
        </p:txBody>
      </p:sp>
      <p:cxnSp>
        <p:nvCxnSpPr>
          <p:cNvPr id="143" name="Google Shape;143;p22"/>
          <p:cNvCxnSpPr/>
          <p:nvPr/>
        </p:nvCxnSpPr>
        <p:spPr>
          <a:xfrm>
            <a:off x="4993900" y="1722775"/>
            <a:ext cx="1094400" cy="614400"/>
          </a:xfrm>
          <a:prstGeom prst="straightConnector1">
            <a:avLst/>
          </a:prstGeom>
          <a:noFill/>
          <a:ln w="19050" cap="flat" cmpd="sng">
            <a:solidFill>
              <a:schemeClr val="dk1"/>
            </a:solidFill>
            <a:prstDash val="solid"/>
            <a:round/>
            <a:headEnd type="none" w="med" len="med"/>
            <a:tailEnd type="triangle" w="med" len="med"/>
          </a:ln>
        </p:spPr>
      </p:cxnSp>
      <p:sp>
        <p:nvSpPr>
          <p:cNvPr id="144" name="Google Shape;144;p22"/>
          <p:cNvSpPr txBox="1"/>
          <p:nvPr/>
        </p:nvSpPr>
        <p:spPr>
          <a:xfrm>
            <a:off x="7536400" y="1083150"/>
            <a:ext cx="14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mic Sans MS"/>
                <a:ea typeface="Comic Sans MS"/>
                <a:cs typeface="Comic Sans MS"/>
                <a:sym typeface="Comic Sans MS"/>
              </a:rPr>
              <a:t>Pressure Hull</a:t>
            </a:r>
            <a:endParaRPr>
              <a:latin typeface="Comic Sans MS"/>
              <a:ea typeface="Comic Sans MS"/>
              <a:cs typeface="Comic Sans MS"/>
              <a:sym typeface="Comic Sans MS"/>
            </a:endParaRPr>
          </a:p>
        </p:txBody>
      </p:sp>
      <p:cxnSp>
        <p:nvCxnSpPr>
          <p:cNvPr id="145" name="Google Shape;145;p22"/>
          <p:cNvCxnSpPr>
            <a:stCxn id="144" idx="1"/>
          </p:cNvCxnSpPr>
          <p:nvPr/>
        </p:nvCxnSpPr>
        <p:spPr>
          <a:xfrm flipH="1">
            <a:off x="6384700" y="1283250"/>
            <a:ext cx="1151700" cy="5523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0555"/>
              <a:buFont typeface="Arial"/>
              <a:buNone/>
            </a:pPr>
            <a:r>
              <a:rPr lang="en"/>
              <a:t>Command Module Interior </a:t>
            </a:r>
            <a:endParaRPr/>
          </a:p>
          <a:p>
            <a:pPr marL="0" lvl="0" indent="0" algn="l" rtl="0">
              <a:spcBef>
                <a:spcPts val="0"/>
              </a:spcBef>
              <a:spcAft>
                <a:spcPts val="0"/>
              </a:spcAft>
              <a:buNone/>
            </a:pPr>
            <a:endParaRPr/>
          </a:p>
        </p:txBody>
      </p:sp>
      <p:sp>
        <p:nvSpPr>
          <p:cNvPr id="151" name="Google Shape;15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52" name="Google Shape;152;p23"/>
          <p:cNvPicPr preferRelativeResize="0"/>
          <p:nvPr/>
        </p:nvPicPr>
        <p:blipFill>
          <a:blip r:embed="rId3">
            <a:alphaModFix/>
          </a:blip>
          <a:stretch>
            <a:fillRect/>
          </a:stretch>
        </p:blipFill>
        <p:spPr>
          <a:xfrm>
            <a:off x="1703425" y="785950"/>
            <a:ext cx="4648226" cy="3571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Service Module Interior</a:t>
            </a:r>
            <a:endParaRPr/>
          </a:p>
        </p:txBody>
      </p:sp>
      <p:sp>
        <p:nvSpPr>
          <p:cNvPr id="158" name="Google Shape;15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159" name="Google Shape;159;p24"/>
          <p:cNvPicPr preferRelativeResize="0"/>
          <p:nvPr/>
        </p:nvPicPr>
        <p:blipFill rotWithShape="1">
          <a:blip r:embed="rId3">
            <a:alphaModFix/>
          </a:blip>
          <a:srcRect l="-4270" t="-2740" r="4270" b="2740"/>
          <a:stretch/>
        </p:blipFill>
        <p:spPr>
          <a:xfrm>
            <a:off x="4973073" y="822000"/>
            <a:ext cx="3003375" cy="3340375"/>
          </a:xfrm>
          <a:prstGeom prst="rect">
            <a:avLst/>
          </a:prstGeom>
          <a:noFill/>
          <a:ln>
            <a:noFill/>
          </a:ln>
        </p:spPr>
      </p:pic>
      <p:pic>
        <p:nvPicPr>
          <p:cNvPr id="160" name="Google Shape;160;p24"/>
          <p:cNvPicPr preferRelativeResize="0"/>
          <p:nvPr/>
        </p:nvPicPr>
        <p:blipFill>
          <a:blip r:embed="rId4">
            <a:alphaModFix/>
          </a:blip>
          <a:stretch>
            <a:fillRect/>
          </a:stretch>
        </p:blipFill>
        <p:spPr>
          <a:xfrm>
            <a:off x="687925" y="1233763"/>
            <a:ext cx="3488350" cy="2675975"/>
          </a:xfrm>
          <a:prstGeom prst="rect">
            <a:avLst/>
          </a:prstGeom>
          <a:noFill/>
          <a:ln>
            <a:noFill/>
          </a:ln>
        </p:spPr>
      </p:pic>
      <p:sp>
        <p:nvSpPr>
          <p:cNvPr id="161" name="Google Shape;161;p24"/>
          <p:cNvSpPr txBox="1"/>
          <p:nvPr/>
        </p:nvSpPr>
        <p:spPr>
          <a:xfrm>
            <a:off x="1793550" y="3909750"/>
            <a:ext cx="1277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mic Sans MS"/>
                <a:ea typeface="Comic Sans MS"/>
                <a:cs typeface="Comic Sans MS"/>
                <a:sym typeface="Comic Sans MS"/>
              </a:rPr>
              <a:t>Bird’s Eye Sector View</a:t>
            </a:r>
            <a:endParaRPr sz="1200">
              <a:latin typeface="Comic Sans MS"/>
              <a:ea typeface="Comic Sans MS"/>
              <a:cs typeface="Comic Sans MS"/>
              <a:sym typeface="Comic Sans MS"/>
            </a:endParaRPr>
          </a:p>
        </p:txBody>
      </p:sp>
      <p:sp>
        <p:nvSpPr>
          <p:cNvPr id="162" name="Google Shape;162;p24"/>
          <p:cNvSpPr txBox="1"/>
          <p:nvPr/>
        </p:nvSpPr>
        <p:spPr>
          <a:xfrm>
            <a:off x="5622875" y="4162375"/>
            <a:ext cx="2032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omic Sans MS"/>
                <a:ea typeface="Comic Sans MS"/>
                <a:cs typeface="Comic Sans MS"/>
                <a:sym typeface="Comic Sans MS"/>
              </a:rPr>
              <a:t>Detailed View</a:t>
            </a:r>
            <a:endParaRPr sz="120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Service Module Interior</a:t>
            </a:r>
            <a:endParaRPr/>
          </a:p>
        </p:txBody>
      </p:sp>
      <p:sp>
        <p:nvSpPr>
          <p:cNvPr id="168" name="Google Shape;16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169" name="Google Shape;169;p25"/>
          <p:cNvPicPr preferRelativeResize="0"/>
          <p:nvPr/>
        </p:nvPicPr>
        <p:blipFill>
          <a:blip r:embed="rId3">
            <a:alphaModFix/>
          </a:blip>
          <a:stretch>
            <a:fillRect/>
          </a:stretch>
        </p:blipFill>
        <p:spPr>
          <a:xfrm>
            <a:off x="2566725" y="783448"/>
            <a:ext cx="3802400" cy="367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Exterior by Person with Launch Vehicle</a:t>
            </a:r>
            <a:endParaRPr/>
          </a:p>
        </p:txBody>
      </p:sp>
      <p:sp>
        <p:nvSpPr>
          <p:cNvPr id="175" name="Google Shape;17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176" name="Google Shape;176;p26"/>
          <p:cNvPicPr preferRelativeResize="0"/>
          <p:nvPr/>
        </p:nvPicPr>
        <p:blipFill>
          <a:blip r:embed="rId3">
            <a:alphaModFix/>
          </a:blip>
          <a:stretch>
            <a:fillRect/>
          </a:stretch>
        </p:blipFill>
        <p:spPr>
          <a:xfrm>
            <a:off x="159384" y="763799"/>
            <a:ext cx="6805878" cy="3805075"/>
          </a:xfrm>
          <a:prstGeom prst="rect">
            <a:avLst/>
          </a:prstGeom>
          <a:noFill/>
          <a:ln>
            <a:noFill/>
          </a:ln>
        </p:spPr>
      </p:pic>
      <p:sp>
        <p:nvSpPr>
          <p:cNvPr id="177" name="Google Shape;177;p26"/>
          <p:cNvSpPr txBox="1"/>
          <p:nvPr/>
        </p:nvSpPr>
        <p:spPr>
          <a:xfrm>
            <a:off x="7182100" y="2033275"/>
            <a:ext cx="1686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mbria"/>
                <a:ea typeface="Cambria"/>
                <a:cs typeface="Cambria"/>
                <a:sym typeface="Cambria"/>
              </a:rPr>
              <a:t>Purple: Eric</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Yellow: Ethan</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Red: Hunter</a:t>
            </a:r>
            <a:endParaRPr sz="2000">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Exterior by Person </a:t>
            </a:r>
            <a:endParaRPr/>
          </a:p>
        </p:txBody>
      </p:sp>
      <p:sp>
        <p:nvSpPr>
          <p:cNvPr id="183" name="Google Shape;18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184" name="Google Shape;184;p27"/>
          <p:cNvPicPr preferRelativeResize="0"/>
          <p:nvPr/>
        </p:nvPicPr>
        <p:blipFill>
          <a:blip r:embed="rId3">
            <a:alphaModFix/>
          </a:blip>
          <a:stretch>
            <a:fillRect/>
          </a:stretch>
        </p:blipFill>
        <p:spPr>
          <a:xfrm>
            <a:off x="375825" y="1057875"/>
            <a:ext cx="6607002" cy="3464826"/>
          </a:xfrm>
          <a:prstGeom prst="rect">
            <a:avLst/>
          </a:prstGeom>
          <a:noFill/>
          <a:ln>
            <a:noFill/>
          </a:ln>
        </p:spPr>
      </p:pic>
      <p:sp>
        <p:nvSpPr>
          <p:cNvPr id="185" name="Google Shape;185;p27"/>
          <p:cNvSpPr txBox="1"/>
          <p:nvPr/>
        </p:nvSpPr>
        <p:spPr>
          <a:xfrm>
            <a:off x="7152750" y="2017650"/>
            <a:ext cx="1868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mbria"/>
                <a:ea typeface="Cambria"/>
                <a:cs typeface="Cambria"/>
                <a:sym typeface="Cambria"/>
              </a:rPr>
              <a:t>Purple: Eric</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Yellow: Ethan</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Red: Hunter</a:t>
            </a:r>
            <a:endParaRPr sz="2000">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Service Module Interior by Person </a:t>
            </a:r>
            <a:endParaRPr/>
          </a:p>
        </p:txBody>
      </p:sp>
      <p:sp>
        <p:nvSpPr>
          <p:cNvPr id="191" name="Google Shape;19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92" name="Google Shape;192;p28"/>
          <p:cNvPicPr preferRelativeResize="0"/>
          <p:nvPr/>
        </p:nvPicPr>
        <p:blipFill rotWithShape="1">
          <a:blip r:embed="rId3">
            <a:alphaModFix/>
          </a:blip>
          <a:srcRect l="24302" t="16291" r="20876" b="4356"/>
          <a:stretch/>
        </p:blipFill>
        <p:spPr>
          <a:xfrm>
            <a:off x="944950" y="1299304"/>
            <a:ext cx="2601249" cy="2694176"/>
          </a:xfrm>
          <a:prstGeom prst="rect">
            <a:avLst/>
          </a:prstGeom>
          <a:noFill/>
          <a:ln>
            <a:noFill/>
          </a:ln>
        </p:spPr>
      </p:pic>
      <p:pic>
        <p:nvPicPr>
          <p:cNvPr id="193" name="Google Shape;193;p28"/>
          <p:cNvPicPr preferRelativeResize="0"/>
          <p:nvPr/>
        </p:nvPicPr>
        <p:blipFill rotWithShape="1">
          <a:blip r:embed="rId4">
            <a:alphaModFix/>
          </a:blip>
          <a:srcRect l="19968" t="16293" r="26163" b="10606"/>
          <a:stretch/>
        </p:blipFill>
        <p:spPr>
          <a:xfrm>
            <a:off x="4245212" y="1299300"/>
            <a:ext cx="2510926" cy="2694176"/>
          </a:xfrm>
          <a:prstGeom prst="rect">
            <a:avLst/>
          </a:prstGeom>
          <a:noFill/>
          <a:ln>
            <a:noFill/>
          </a:ln>
        </p:spPr>
      </p:pic>
      <p:sp>
        <p:nvSpPr>
          <p:cNvPr id="194" name="Google Shape;194;p28"/>
          <p:cNvSpPr txBox="1"/>
          <p:nvPr/>
        </p:nvSpPr>
        <p:spPr>
          <a:xfrm>
            <a:off x="7183900" y="2171600"/>
            <a:ext cx="156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mbria"/>
                <a:ea typeface="Cambria"/>
                <a:cs typeface="Cambria"/>
                <a:sym typeface="Cambria"/>
              </a:rPr>
              <a:t>Orange:Jack</a:t>
            </a:r>
            <a:endParaRPr sz="2000">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Command Module Interior By Person</a:t>
            </a:r>
            <a:endParaRPr/>
          </a:p>
        </p:txBody>
      </p:sp>
      <p:sp>
        <p:nvSpPr>
          <p:cNvPr id="200" name="Google Shape;20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01" name="Google Shape;201;p29"/>
          <p:cNvPicPr preferRelativeResize="0"/>
          <p:nvPr/>
        </p:nvPicPr>
        <p:blipFill>
          <a:blip r:embed="rId3">
            <a:alphaModFix/>
          </a:blip>
          <a:stretch>
            <a:fillRect/>
          </a:stretch>
        </p:blipFill>
        <p:spPr>
          <a:xfrm>
            <a:off x="1504675" y="869100"/>
            <a:ext cx="4713575" cy="3430200"/>
          </a:xfrm>
          <a:prstGeom prst="rect">
            <a:avLst/>
          </a:prstGeom>
          <a:noFill/>
          <a:ln>
            <a:noFill/>
          </a:ln>
        </p:spPr>
      </p:pic>
      <p:sp>
        <p:nvSpPr>
          <p:cNvPr id="202" name="Google Shape;202;p29"/>
          <p:cNvSpPr txBox="1"/>
          <p:nvPr/>
        </p:nvSpPr>
        <p:spPr>
          <a:xfrm>
            <a:off x="6525325" y="2156100"/>
            <a:ext cx="2303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mbria"/>
                <a:ea typeface="Cambria"/>
                <a:cs typeface="Cambria"/>
                <a:sym typeface="Cambria"/>
              </a:rPr>
              <a:t>Yellow: Ethan</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Purple: Eric</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Blue: Gracelyn</a:t>
            </a:r>
            <a:endParaRPr sz="2000">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000"/>
              <a:t>The Apollo Program</a:t>
            </a:r>
            <a:endParaRPr sz="4000"/>
          </a:p>
        </p:txBody>
      </p:sp>
      <p:sp>
        <p:nvSpPr>
          <p:cNvPr id="67" name="Google Shape;67;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dk1"/>
              </a:buClr>
              <a:buSzPts val="2400"/>
              <a:buChar char="●"/>
            </a:pPr>
            <a:r>
              <a:rPr lang="en" sz="2400">
                <a:solidFill>
                  <a:schemeClr val="dk1"/>
                </a:solidFill>
              </a:rPr>
              <a:t>17 missions throughout 1961-1972</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6 crewed missions</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Third US human spaceflight program carried out by NASA</a:t>
            </a:r>
            <a:endParaRPr sz="2400">
              <a:solidFill>
                <a:schemeClr val="dk1"/>
              </a:solidFill>
            </a:endParaRPr>
          </a:p>
          <a:p>
            <a:pPr marL="457200" lvl="0" indent="-381000" algn="l" rtl="0">
              <a:spcBef>
                <a:spcPts val="0"/>
              </a:spcBef>
              <a:spcAft>
                <a:spcPts val="0"/>
              </a:spcAft>
              <a:buClr>
                <a:schemeClr val="dk1"/>
              </a:buClr>
              <a:buSzPts val="2400"/>
              <a:buChar char="●"/>
            </a:pPr>
            <a:r>
              <a:rPr lang="en" sz="2400">
                <a:solidFill>
                  <a:schemeClr val="dk1"/>
                </a:solidFill>
              </a:rPr>
              <a:t>Designed to safely land humans on the Moon and bring them back </a:t>
            </a:r>
            <a:endParaRPr sz="2400">
              <a:solidFill>
                <a:schemeClr val="dk1"/>
              </a:solidFill>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4000"/>
              <a:t>Mission Profile</a:t>
            </a:r>
            <a:endParaRPr sz="4000"/>
          </a:p>
        </p:txBody>
      </p:sp>
      <p:sp>
        <p:nvSpPr>
          <p:cNvPr id="74" name="Google Shape;74;p15"/>
          <p:cNvSpPr txBox="1">
            <a:spLocks noGrp="1"/>
          </p:cNvSpPr>
          <p:nvPr>
            <p:ph type="body" idx="1"/>
          </p:nvPr>
        </p:nvSpPr>
        <p:spPr>
          <a:xfrm>
            <a:off x="480300" y="972900"/>
            <a:ext cx="4091700" cy="3391800"/>
          </a:xfrm>
          <a:prstGeom prst="rect">
            <a:avLst/>
          </a:prstGeom>
        </p:spPr>
        <p:txBody>
          <a:bodyPr spcFirstLastPara="1" wrap="square" lIns="91425" tIns="91425" rIns="91425" bIns="91425" anchor="t" anchorCtr="0">
            <a:normAutofit fontScale="55000" lnSpcReduction="20000"/>
          </a:bodyPr>
          <a:lstStyle/>
          <a:p>
            <a:pPr marL="457200" lvl="0" indent="-329644" algn="l" rtl="0">
              <a:spcBef>
                <a:spcPts val="0"/>
              </a:spcBef>
              <a:spcAft>
                <a:spcPts val="0"/>
              </a:spcAft>
              <a:buClr>
                <a:schemeClr val="dk1"/>
              </a:buClr>
              <a:buSzPct val="100000"/>
              <a:buAutoNum type="arabicPeriod"/>
            </a:pPr>
            <a:r>
              <a:rPr lang="en" sz="3350">
                <a:solidFill>
                  <a:schemeClr val="dk1"/>
                </a:solidFill>
              </a:rPr>
              <a:t>Liftoff</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Saturn V  S-1C powered flight</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S-1C/S-II separation</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Launch escape tower jettison</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S-II/S-IVB separation</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Earth parking orbit</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Translunar injection</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Command Service Module (CSM) separation from Launch Module (LM) adapter</a:t>
            </a:r>
            <a:endParaRPr sz="3350">
              <a:solidFill>
                <a:schemeClr val="dk1"/>
              </a:solidFill>
            </a:endParaRPr>
          </a:p>
          <a:p>
            <a:pPr marL="457200" lvl="0" indent="-329644" algn="l" rtl="0">
              <a:spcBef>
                <a:spcPts val="0"/>
              </a:spcBef>
              <a:spcAft>
                <a:spcPts val="0"/>
              </a:spcAft>
              <a:buClr>
                <a:schemeClr val="dk1"/>
              </a:buClr>
              <a:buSzPct val="100000"/>
              <a:buAutoNum type="arabicPeriod"/>
            </a:pPr>
            <a:r>
              <a:rPr lang="en" sz="3350">
                <a:solidFill>
                  <a:schemeClr val="dk1"/>
                </a:solidFill>
              </a:rPr>
              <a:t>CSM docking with LM/S-IVB</a:t>
            </a:r>
            <a:endParaRPr sz="3350">
              <a:solidFill>
                <a:schemeClr val="dk1"/>
              </a:solidFill>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
        <p:nvSpPr>
          <p:cNvPr id="75" name="Google Shape;75;p15"/>
          <p:cNvSpPr txBox="1"/>
          <p:nvPr/>
        </p:nvSpPr>
        <p:spPr>
          <a:xfrm>
            <a:off x="5015775" y="972900"/>
            <a:ext cx="3285600" cy="3263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CSM/LM separation from S-IVB</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Midcourse correction</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Lunar orbit insertion</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Pilot transfer to LM</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CSM/LM separation</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LM descent</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Touchdown</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Explore surface, set up experiments</a:t>
            </a:r>
            <a:endParaRPr sz="1600">
              <a:solidFill>
                <a:schemeClr val="dk1"/>
              </a:solidFill>
              <a:latin typeface="Cambria"/>
              <a:ea typeface="Cambria"/>
              <a:cs typeface="Cambria"/>
              <a:sym typeface="Cambria"/>
            </a:endParaRPr>
          </a:p>
          <a:p>
            <a:pPr marL="457200" lvl="0" indent="-330200" algn="l" rtl="0">
              <a:lnSpc>
                <a:spcPct val="115000"/>
              </a:lnSpc>
              <a:spcBef>
                <a:spcPts val="0"/>
              </a:spcBef>
              <a:spcAft>
                <a:spcPts val="0"/>
              </a:spcAft>
              <a:buClr>
                <a:schemeClr val="dk1"/>
              </a:buClr>
              <a:buSzPts val="1600"/>
              <a:buFont typeface="Cambria"/>
              <a:buAutoNum type="arabicPeriod" startAt="10"/>
            </a:pPr>
            <a:r>
              <a:rPr lang="en" sz="1600">
                <a:solidFill>
                  <a:schemeClr val="dk1"/>
                </a:solidFill>
                <a:latin typeface="Cambria"/>
                <a:ea typeface="Cambria"/>
                <a:cs typeface="Cambria"/>
                <a:sym typeface="Cambria"/>
              </a:rPr>
              <a:t>Liftoff</a:t>
            </a:r>
            <a:endParaRPr sz="1600">
              <a:solidFill>
                <a:schemeClr val="dk1"/>
              </a:solidFill>
              <a:latin typeface="Cambria"/>
              <a:ea typeface="Cambria"/>
              <a:cs typeface="Cambria"/>
              <a:sym typeface="Cambria"/>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Spacecraft Data</a:t>
            </a:r>
            <a:endParaRPr/>
          </a:p>
        </p:txBody>
      </p:sp>
      <p:sp>
        <p:nvSpPr>
          <p:cNvPr id="82" name="Google Shape;82;p16"/>
          <p:cNvSpPr txBox="1">
            <a:spLocks noGrp="1"/>
          </p:cNvSpPr>
          <p:nvPr>
            <p:ph type="body" idx="1"/>
          </p:nvPr>
        </p:nvSpPr>
        <p:spPr>
          <a:xfrm>
            <a:off x="311700" y="7676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Command Module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Mass: 5,560 kg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Crew: 3</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Length: 3.5 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Diameter: 3.9 m</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Service Module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Mass: 24,520 kg</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Crew: N/A</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Length: 7.6 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Diameter: 3.9 m</a:t>
            </a:r>
            <a:endParaRPr>
              <a:solidFill>
                <a:schemeClr val="dk1"/>
              </a:solidFill>
            </a:endParaRPr>
          </a:p>
          <a:p>
            <a:pPr marL="0" lvl="0" indent="0" algn="l" rtl="0">
              <a:spcBef>
                <a:spcPts val="1200"/>
              </a:spcBef>
              <a:spcAft>
                <a:spcPts val="1200"/>
              </a:spcAft>
              <a:buNone/>
            </a:pPr>
            <a:endParaRPr/>
          </a:p>
        </p:txBody>
      </p:sp>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4" name="Google Shape;84;p16"/>
          <p:cNvSpPr txBox="1"/>
          <p:nvPr/>
        </p:nvSpPr>
        <p:spPr>
          <a:xfrm>
            <a:off x="3840950" y="1771350"/>
            <a:ext cx="444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Cambria"/>
                <a:ea typeface="Cambria"/>
                <a:cs typeface="Cambria"/>
                <a:sym typeface="Cambria"/>
              </a:rPr>
              <a:t>First launch: February 26, 1966</a:t>
            </a:r>
            <a:endParaRPr sz="2000">
              <a:latin typeface="Cambria"/>
              <a:ea typeface="Cambria"/>
              <a:cs typeface="Cambria"/>
              <a:sym typeface="Cambria"/>
            </a:endParaRPr>
          </a:p>
          <a:p>
            <a:pPr marL="0" lvl="0" indent="0" algn="l" rtl="0">
              <a:spcBef>
                <a:spcPts val="0"/>
              </a:spcBef>
              <a:spcAft>
                <a:spcPts val="0"/>
              </a:spcAft>
              <a:buNone/>
            </a:pPr>
            <a:r>
              <a:rPr lang="en" sz="2000">
                <a:latin typeface="Cambria"/>
                <a:ea typeface="Cambria"/>
                <a:cs typeface="Cambria"/>
                <a:sym typeface="Cambria"/>
              </a:rPr>
              <a:t>Last launch: July 15, 1975</a:t>
            </a:r>
            <a:endParaRPr sz="200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Command Module Baseball Card Summary</a:t>
            </a:r>
            <a:endParaRPr/>
          </a:p>
        </p:txBody>
      </p:sp>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1" name="Google Shape;91;p17"/>
          <p:cNvSpPr/>
          <p:nvPr/>
        </p:nvSpPr>
        <p:spPr>
          <a:xfrm>
            <a:off x="5053025" y="848500"/>
            <a:ext cx="2547600" cy="2800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5108525" y="773200"/>
            <a:ext cx="24588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latin typeface="Cambria"/>
                <a:ea typeface="Cambria"/>
                <a:cs typeface="Cambria"/>
                <a:sym typeface="Cambria"/>
              </a:rPr>
              <a:t>Design Constraints/Parameters</a:t>
            </a:r>
            <a:endParaRPr sz="1000" u="sng">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Pressurized volume: 10.4 m</a:t>
            </a:r>
            <a:r>
              <a:rPr lang="en" sz="1000" baseline="30000">
                <a:latin typeface="Cambria"/>
                <a:ea typeface="Cambria"/>
                <a:cs typeface="Cambria"/>
                <a:sym typeface="Cambria"/>
              </a:rPr>
              <a:t>3</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Habitable volume: 5.9 m</a:t>
            </a:r>
            <a:r>
              <a:rPr lang="en" sz="1000" baseline="30000">
                <a:latin typeface="Cambria"/>
                <a:ea typeface="Cambria"/>
                <a:cs typeface="Cambria"/>
                <a:sym typeface="Cambria"/>
              </a:rPr>
              <a:t>3</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RCS: 12 410 N thrusters</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RCS propellants: MMH/N</a:t>
            </a:r>
            <a:r>
              <a:rPr lang="en" sz="1000" baseline="-25000">
                <a:latin typeface="Cambria"/>
                <a:ea typeface="Cambria"/>
                <a:cs typeface="Cambria"/>
                <a:sym typeface="Cambria"/>
              </a:rPr>
              <a:t>2</a:t>
            </a:r>
            <a:r>
              <a:rPr lang="en" sz="1000">
                <a:latin typeface="Cambria"/>
                <a:ea typeface="Cambria"/>
                <a:cs typeface="Cambria"/>
                <a:sym typeface="Cambria"/>
              </a:rPr>
              <a:t>O</a:t>
            </a:r>
            <a:r>
              <a:rPr lang="en" sz="1000" baseline="-25000">
                <a:latin typeface="Cambria"/>
                <a:ea typeface="Cambria"/>
                <a:cs typeface="Cambria"/>
                <a:sym typeface="Cambria"/>
              </a:rPr>
              <a:t>4</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RCS propellant mass: 120 kg</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Structure: truncated cone</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Electric system batteries: 3 40 Ah silver-zinc batteries; two 0.75 Ah </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silver-zinc pyrotechnic batteries</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Drinking water capacity: 15 kg</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Waste water capacity: 26 kg</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CO</a:t>
            </a:r>
            <a:r>
              <a:rPr lang="en" sz="1000" baseline="-25000">
                <a:latin typeface="Cambria"/>
                <a:ea typeface="Cambria"/>
                <a:cs typeface="Cambria"/>
                <a:sym typeface="Cambria"/>
              </a:rPr>
              <a:t>2 </a:t>
            </a:r>
            <a:r>
              <a:rPr lang="en" sz="1000">
                <a:latin typeface="Cambria"/>
                <a:ea typeface="Cambria"/>
                <a:cs typeface="Cambria"/>
                <a:sym typeface="Cambria"/>
              </a:rPr>
              <a:t>scrubber: lithium hydroxide</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Odor absorber: activated charcoal</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Parachutes: 2 4.9 m conical ribbon drogue parachutes; 3 2.2 m ringshot pilot parachutes; 3 25.5 m ringsail main parachutes</a:t>
            </a:r>
            <a:endParaRPr sz="1000">
              <a:latin typeface="Cambria"/>
              <a:ea typeface="Cambria"/>
              <a:cs typeface="Cambria"/>
              <a:sym typeface="Cambria"/>
            </a:endParaRPr>
          </a:p>
          <a:p>
            <a:pPr marL="0" lvl="0" indent="0" algn="l" rtl="0">
              <a:spcBef>
                <a:spcPts val="0"/>
              </a:spcBef>
              <a:spcAft>
                <a:spcPts val="0"/>
              </a:spcAft>
              <a:buNone/>
            </a:pPr>
            <a:endParaRPr sz="1000">
              <a:latin typeface="Cambria"/>
              <a:ea typeface="Cambria"/>
              <a:cs typeface="Cambria"/>
              <a:sym typeface="Cambria"/>
            </a:endParaRPr>
          </a:p>
        </p:txBody>
      </p:sp>
      <p:sp>
        <p:nvSpPr>
          <p:cNvPr id="93" name="Google Shape;93;p17"/>
          <p:cNvSpPr/>
          <p:nvPr/>
        </p:nvSpPr>
        <p:spPr>
          <a:xfrm>
            <a:off x="259025" y="3820300"/>
            <a:ext cx="8155500" cy="67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p:nvPr/>
        </p:nvSpPr>
        <p:spPr>
          <a:xfrm>
            <a:off x="256500" y="3815200"/>
            <a:ext cx="8007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Cambria"/>
                <a:ea typeface="Cambria"/>
                <a:cs typeface="Cambria"/>
                <a:sym typeface="Cambria"/>
              </a:rPr>
              <a:t>Description: The CM was a conical structure that housed the 3 men crew of the Apollo missions and carried equipment for atmospheric reentry and splashdown. It was made of an aluminum honeycomb sandwich bonded between sheet aluminum alloy. The base of the CM consisted of a heat shield made of brazed stainless steel honeycomb filled with a phenolic epoxy resin. The CM was divided into three compartments:  forward, aft, and crew and had five windows: one in the access hatch, one next to each astronaut in the two outer seats, and two forward-facing rendezvous windows. The CM provided the re-entry capability at the end of the mission after separation from the SM. </a:t>
            </a:r>
            <a:endParaRPr sz="800">
              <a:latin typeface="Cambria"/>
              <a:ea typeface="Cambria"/>
              <a:cs typeface="Cambria"/>
              <a:sym typeface="Cambria"/>
            </a:endParaRPr>
          </a:p>
        </p:txBody>
      </p:sp>
      <p:pic>
        <p:nvPicPr>
          <p:cNvPr id="95" name="Google Shape;95;p17"/>
          <p:cNvPicPr preferRelativeResize="0"/>
          <p:nvPr/>
        </p:nvPicPr>
        <p:blipFill>
          <a:blip r:embed="rId3">
            <a:alphaModFix/>
          </a:blip>
          <a:stretch>
            <a:fillRect/>
          </a:stretch>
        </p:blipFill>
        <p:spPr>
          <a:xfrm>
            <a:off x="950550" y="824400"/>
            <a:ext cx="3161662" cy="283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Service Module Baseball Card Summary</a:t>
            </a:r>
            <a:endParaRPr/>
          </a:p>
        </p:txBody>
      </p:sp>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02" name="Google Shape;102;p18"/>
          <p:cNvSpPr/>
          <p:nvPr/>
        </p:nvSpPr>
        <p:spPr>
          <a:xfrm>
            <a:off x="5015975" y="868313"/>
            <a:ext cx="2353500" cy="2158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5097400" y="927513"/>
            <a:ext cx="2220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Cambria"/>
              <a:ea typeface="Cambria"/>
              <a:cs typeface="Cambria"/>
              <a:sym typeface="Cambria"/>
            </a:endParaRPr>
          </a:p>
          <a:p>
            <a:pPr marL="0" lvl="0" indent="0" algn="l" rtl="0">
              <a:spcBef>
                <a:spcPts val="0"/>
              </a:spcBef>
              <a:spcAft>
                <a:spcPts val="0"/>
              </a:spcAft>
              <a:buNone/>
            </a:pPr>
            <a:endParaRPr sz="1000">
              <a:latin typeface="Cambria"/>
              <a:ea typeface="Cambria"/>
              <a:cs typeface="Cambria"/>
              <a:sym typeface="Cambria"/>
            </a:endParaRPr>
          </a:p>
        </p:txBody>
      </p:sp>
      <p:sp>
        <p:nvSpPr>
          <p:cNvPr id="104" name="Google Shape;104;p18"/>
          <p:cNvSpPr txBox="1"/>
          <p:nvPr/>
        </p:nvSpPr>
        <p:spPr>
          <a:xfrm>
            <a:off x="5015975" y="868313"/>
            <a:ext cx="2353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latin typeface="Cambria"/>
                <a:ea typeface="Cambria"/>
                <a:cs typeface="Cambria"/>
                <a:sym typeface="Cambria"/>
              </a:rPr>
              <a:t>Design Constraints/Parameters</a:t>
            </a:r>
            <a:endParaRPr sz="1300" u="sng">
              <a:latin typeface="Cambria"/>
              <a:ea typeface="Cambria"/>
              <a:cs typeface="Cambria"/>
              <a:sym typeface="Cambria"/>
            </a:endParaRPr>
          </a:p>
          <a:p>
            <a:pPr marL="0" lvl="0" indent="0" algn="l" rtl="0">
              <a:spcBef>
                <a:spcPts val="0"/>
              </a:spcBef>
              <a:spcAft>
                <a:spcPts val="0"/>
              </a:spcAft>
              <a:buNone/>
            </a:pPr>
            <a:r>
              <a:rPr lang="en" sz="1300">
                <a:latin typeface="Cambria"/>
                <a:ea typeface="Cambria"/>
                <a:cs typeface="Cambria"/>
                <a:sym typeface="Cambria"/>
              </a:rPr>
              <a:t>RCS thrust: 440 N</a:t>
            </a:r>
            <a:endParaRPr sz="1300">
              <a:latin typeface="Cambria"/>
              <a:ea typeface="Cambria"/>
              <a:cs typeface="Cambria"/>
              <a:sym typeface="Cambria"/>
            </a:endParaRPr>
          </a:p>
          <a:p>
            <a:pPr marL="0" lvl="0" indent="0" algn="l" rtl="0">
              <a:spcBef>
                <a:spcPts val="0"/>
              </a:spcBef>
              <a:spcAft>
                <a:spcPts val="0"/>
              </a:spcAft>
              <a:buNone/>
            </a:pPr>
            <a:r>
              <a:rPr lang="en" sz="1300">
                <a:latin typeface="Cambria"/>
                <a:ea typeface="Cambria"/>
                <a:cs typeface="Cambria"/>
                <a:sym typeface="Cambria"/>
              </a:rPr>
              <a:t>RCS propellants: </a:t>
            </a:r>
            <a:r>
              <a:rPr lang="en" sz="1300">
                <a:solidFill>
                  <a:schemeClr val="dk1"/>
                </a:solidFill>
                <a:latin typeface="Cambria"/>
                <a:ea typeface="Cambria"/>
                <a:cs typeface="Cambria"/>
                <a:sym typeface="Cambria"/>
              </a:rPr>
              <a:t>MMH/N</a:t>
            </a:r>
            <a:r>
              <a:rPr lang="en" sz="1300" baseline="-25000">
                <a:solidFill>
                  <a:schemeClr val="dk1"/>
                </a:solidFill>
                <a:latin typeface="Cambria"/>
                <a:ea typeface="Cambria"/>
                <a:cs typeface="Cambria"/>
                <a:sym typeface="Cambria"/>
              </a:rPr>
              <a:t>2</a:t>
            </a:r>
            <a:r>
              <a:rPr lang="en" sz="1300">
                <a:solidFill>
                  <a:schemeClr val="dk1"/>
                </a:solidFill>
                <a:latin typeface="Cambria"/>
                <a:ea typeface="Cambria"/>
                <a:cs typeface="Cambria"/>
                <a:sym typeface="Cambria"/>
              </a:rPr>
              <a:t>O</a:t>
            </a:r>
            <a:r>
              <a:rPr lang="en" sz="1300" baseline="-25000">
                <a:solidFill>
                  <a:schemeClr val="dk1"/>
                </a:solidFill>
                <a:latin typeface="Cambria"/>
                <a:ea typeface="Cambria"/>
                <a:cs typeface="Cambria"/>
                <a:sym typeface="Cambria"/>
              </a:rPr>
              <a:t>4</a:t>
            </a:r>
            <a:endParaRPr sz="1300" baseline="-25000">
              <a:solidFill>
                <a:schemeClr val="dk1"/>
              </a:solidFill>
              <a:latin typeface="Cambria"/>
              <a:ea typeface="Cambria"/>
              <a:cs typeface="Cambria"/>
              <a:sym typeface="Cambria"/>
            </a:endParaRPr>
          </a:p>
          <a:p>
            <a:pPr marL="0" lvl="0" indent="0" algn="l" rtl="0">
              <a:spcBef>
                <a:spcPts val="0"/>
              </a:spcBef>
              <a:spcAft>
                <a:spcPts val="0"/>
              </a:spcAft>
              <a:buNone/>
            </a:pPr>
            <a:r>
              <a:rPr lang="en" sz="1300">
                <a:latin typeface="Cambria"/>
                <a:ea typeface="Cambria"/>
                <a:cs typeface="Cambria"/>
                <a:sym typeface="Cambria"/>
              </a:rPr>
              <a:t>SPS engine thrust: 91,000 N</a:t>
            </a:r>
            <a:endParaRPr sz="1300">
              <a:latin typeface="Cambria"/>
              <a:ea typeface="Cambria"/>
              <a:cs typeface="Cambria"/>
              <a:sym typeface="Cambria"/>
            </a:endParaRPr>
          </a:p>
          <a:p>
            <a:pPr marL="0" lvl="0" indent="0" algn="l" rtl="0">
              <a:spcBef>
                <a:spcPts val="0"/>
              </a:spcBef>
              <a:spcAft>
                <a:spcPts val="0"/>
              </a:spcAft>
              <a:buNone/>
            </a:pPr>
            <a:r>
              <a:rPr lang="en" sz="1300">
                <a:latin typeface="Cambria"/>
                <a:ea typeface="Cambria"/>
                <a:cs typeface="Cambria"/>
                <a:sym typeface="Cambria"/>
              </a:rPr>
              <a:t>SPS engine propellants: (</a:t>
            </a:r>
            <a:r>
              <a:rPr lang="en" sz="1300">
                <a:solidFill>
                  <a:schemeClr val="dk1"/>
                </a:solidFill>
                <a:uFill>
                  <a:noFill/>
                </a:uFill>
                <a:latin typeface="Cambria"/>
                <a:ea typeface="Cambria"/>
                <a:cs typeface="Cambria"/>
                <a:sym typeface="Cambria"/>
                <a:hlinkClick r:id="rId3">
                  <a:extLst>
                    <a:ext uri="{A12FA001-AC4F-418D-AE19-62706E023703}">
                      <ahyp:hlinkClr xmlns:ahyp="http://schemas.microsoft.com/office/drawing/2018/hyperlinkcolor" val="tx"/>
                    </a:ext>
                  </a:extLst>
                </a:hlinkClick>
              </a:rPr>
              <a:t>UDMH</a:t>
            </a:r>
            <a:r>
              <a:rPr lang="en" sz="1300">
                <a:solidFill>
                  <a:schemeClr val="dk1"/>
                </a:solidFill>
                <a:latin typeface="Cambria"/>
                <a:ea typeface="Cambria"/>
                <a:cs typeface="Cambria"/>
                <a:sym typeface="Cambria"/>
              </a:rPr>
              <a:t>/N2H4)/N2O4</a:t>
            </a:r>
            <a:endParaRPr sz="1300">
              <a:solidFill>
                <a:schemeClr val="dk1"/>
              </a:solidFill>
              <a:latin typeface="Cambria"/>
              <a:ea typeface="Cambria"/>
              <a:cs typeface="Cambria"/>
              <a:sym typeface="Cambria"/>
            </a:endParaRPr>
          </a:p>
          <a:p>
            <a:pPr marL="0" lvl="0" indent="0" algn="l" rtl="0">
              <a:spcBef>
                <a:spcPts val="0"/>
              </a:spcBef>
              <a:spcAft>
                <a:spcPts val="0"/>
              </a:spcAft>
              <a:buNone/>
            </a:pPr>
            <a:r>
              <a:rPr lang="en" sz="1300">
                <a:solidFill>
                  <a:schemeClr val="dk1"/>
                </a:solidFill>
                <a:latin typeface="Cambria"/>
                <a:ea typeface="Cambria"/>
                <a:cs typeface="Cambria"/>
                <a:sym typeface="Cambria"/>
              </a:rPr>
              <a:t>SPS I</a:t>
            </a:r>
            <a:r>
              <a:rPr lang="en" sz="1300" baseline="-25000">
                <a:solidFill>
                  <a:schemeClr val="dk1"/>
                </a:solidFill>
                <a:latin typeface="Cambria"/>
                <a:ea typeface="Cambria"/>
                <a:cs typeface="Cambria"/>
                <a:sym typeface="Cambria"/>
              </a:rPr>
              <a:t>sp</a:t>
            </a:r>
            <a:r>
              <a:rPr lang="en" sz="1300">
                <a:solidFill>
                  <a:schemeClr val="dk1"/>
                </a:solidFill>
                <a:latin typeface="Cambria"/>
                <a:ea typeface="Cambria"/>
                <a:cs typeface="Cambria"/>
                <a:sym typeface="Cambria"/>
              </a:rPr>
              <a:t> = 314 sec</a:t>
            </a:r>
            <a:endParaRPr sz="1300">
              <a:solidFill>
                <a:schemeClr val="dk1"/>
              </a:solidFill>
              <a:latin typeface="Cambria"/>
              <a:ea typeface="Cambria"/>
              <a:cs typeface="Cambria"/>
              <a:sym typeface="Cambria"/>
            </a:endParaRPr>
          </a:p>
          <a:p>
            <a:pPr marL="0" lvl="0" indent="0" algn="l" rtl="0">
              <a:spcBef>
                <a:spcPts val="0"/>
              </a:spcBef>
              <a:spcAft>
                <a:spcPts val="0"/>
              </a:spcAft>
              <a:buNone/>
            </a:pPr>
            <a:r>
              <a:rPr lang="en" sz="1300">
                <a:solidFill>
                  <a:schemeClr val="dk1"/>
                </a:solidFill>
                <a:latin typeface="Cambria"/>
                <a:ea typeface="Cambria"/>
                <a:cs typeface="Cambria"/>
                <a:sym typeface="Cambria"/>
              </a:rPr>
              <a:t>𝛥V = 2,800 m/s</a:t>
            </a:r>
            <a:endParaRPr sz="1300">
              <a:solidFill>
                <a:schemeClr val="dk1"/>
              </a:solidFill>
              <a:latin typeface="Cambria"/>
              <a:ea typeface="Cambria"/>
              <a:cs typeface="Cambria"/>
              <a:sym typeface="Cambria"/>
            </a:endParaRPr>
          </a:p>
          <a:p>
            <a:pPr marL="0" lvl="0" indent="0" algn="l" rtl="0">
              <a:spcBef>
                <a:spcPts val="0"/>
              </a:spcBef>
              <a:spcAft>
                <a:spcPts val="0"/>
              </a:spcAft>
              <a:buNone/>
            </a:pPr>
            <a:r>
              <a:rPr lang="en" sz="1300">
                <a:solidFill>
                  <a:schemeClr val="dk1"/>
                </a:solidFill>
                <a:latin typeface="Cambria"/>
                <a:ea typeface="Cambria"/>
                <a:cs typeface="Cambria"/>
                <a:sym typeface="Cambria"/>
              </a:rPr>
              <a:t>Electrical system: 3 1.4 kW 30 V DC fuel cells</a:t>
            </a:r>
            <a:endParaRPr sz="1300">
              <a:solidFill>
                <a:schemeClr val="dk1"/>
              </a:solidFill>
              <a:latin typeface="Cambria"/>
              <a:ea typeface="Cambria"/>
              <a:cs typeface="Cambria"/>
              <a:sym typeface="Cambria"/>
            </a:endParaRPr>
          </a:p>
          <a:p>
            <a:pPr marL="0" lvl="0" indent="0" algn="l" rtl="0">
              <a:spcBef>
                <a:spcPts val="0"/>
              </a:spcBef>
              <a:spcAft>
                <a:spcPts val="0"/>
              </a:spcAft>
              <a:buNone/>
            </a:pPr>
            <a:endParaRPr sz="1000">
              <a:solidFill>
                <a:schemeClr val="dk1"/>
              </a:solidFill>
              <a:latin typeface="Cambria"/>
              <a:ea typeface="Cambria"/>
              <a:cs typeface="Cambria"/>
              <a:sym typeface="Cambria"/>
            </a:endParaRPr>
          </a:p>
        </p:txBody>
      </p:sp>
      <p:sp>
        <p:nvSpPr>
          <p:cNvPr id="105" name="Google Shape;105;p18"/>
          <p:cNvSpPr/>
          <p:nvPr/>
        </p:nvSpPr>
        <p:spPr>
          <a:xfrm>
            <a:off x="81400" y="3404325"/>
            <a:ext cx="8873400" cy="93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txBox="1"/>
          <p:nvPr/>
        </p:nvSpPr>
        <p:spPr>
          <a:xfrm>
            <a:off x="144250" y="3390813"/>
            <a:ext cx="8747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mbria"/>
                <a:ea typeface="Cambria"/>
                <a:cs typeface="Cambria"/>
                <a:sym typeface="Cambria"/>
              </a:rPr>
              <a:t>The SM was a cylindrical structure attached to the back of the CM. The outer skin of the SM was formed by thick aluminum honeycomb panels while the interior was divided by milled aluminum radial beams into six sections around a central cylinder. The back of the SM had a gimbal mounted restartable hypergolic liquid propellant engine and cone shaped engine nozzle. At the top were electrical power system radiators and spaced around the bottom were environmental control radiator panels. </a:t>
            </a:r>
            <a:endParaRPr sz="1200">
              <a:latin typeface="Cambria"/>
              <a:ea typeface="Cambria"/>
              <a:cs typeface="Cambria"/>
              <a:sym typeface="Cambria"/>
            </a:endParaRPr>
          </a:p>
        </p:txBody>
      </p:sp>
      <p:pic>
        <p:nvPicPr>
          <p:cNvPr id="107" name="Google Shape;107;p18"/>
          <p:cNvPicPr preferRelativeResize="0"/>
          <p:nvPr/>
        </p:nvPicPr>
        <p:blipFill>
          <a:blip r:embed="rId4">
            <a:alphaModFix/>
          </a:blip>
          <a:stretch>
            <a:fillRect/>
          </a:stretch>
        </p:blipFill>
        <p:spPr>
          <a:xfrm>
            <a:off x="1087050" y="800887"/>
            <a:ext cx="2450174" cy="246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3" name="Google Shape;11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3" name="Graphic 2">
            <a:extLst>
              <a:ext uri="{FF2B5EF4-FFF2-40B4-BE49-F238E27FC236}">
                <a16:creationId xmlns:a16="http://schemas.microsoft.com/office/drawing/2014/main" id="{17BFCC9C-5220-45EC-B459-CFCC130B4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280" y="-3810"/>
            <a:ext cx="8313420" cy="51392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CSM Beauty Shots</a:t>
            </a:r>
            <a:endParaRPr/>
          </a:p>
        </p:txBody>
      </p:sp>
      <p:sp>
        <p:nvSpPr>
          <p:cNvPr id="119" name="Google Shape;11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20" name="Google Shape;120;p20"/>
          <p:cNvPicPr preferRelativeResize="0"/>
          <p:nvPr/>
        </p:nvPicPr>
        <p:blipFill>
          <a:blip r:embed="rId3">
            <a:alphaModFix/>
          </a:blip>
          <a:stretch>
            <a:fillRect/>
          </a:stretch>
        </p:blipFill>
        <p:spPr>
          <a:xfrm>
            <a:off x="141925" y="1138225"/>
            <a:ext cx="4851550" cy="3241224"/>
          </a:xfrm>
          <a:prstGeom prst="rect">
            <a:avLst/>
          </a:prstGeom>
          <a:noFill/>
          <a:ln>
            <a:noFill/>
          </a:ln>
        </p:spPr>
      </p:pic>
      <p:pic>
        <p:nvPicPr>
          <p:cNvPr id="121" name="Google Shape;121;p20"/>
          <p:cNvPicPr preferRelativeResize="0"/>
          <p:nvPr/>
        </p:nvPicPr>
        <p:blipFill>
          <a:blip r:embed="rId4">
            <a:alphaModFix/>
          </a:blip>
          <a:stretch>
            <a:fillRect/>
          </a:stretch>
        </p:blipFill>
        <p:spPr>
          <a:xfrm>
            <a:off x="5145874" y="824400"/>
            <a:ext cx="3701787" cy="36864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0" y="0"/>
            <a:ext cx="8520600" cy="6720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Capsule with Launch Vehicle Beauty Shot</a:t>
            </a:r>
            <a:endParaRPr/>
          </a:p>
        </p:txBody>
      </p:sp>
      <p:sp>
        <p:nvSpPr>
          <p:cNvPr id="127" name="Google Shape;12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8" name="Google Shape;1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29" name="Google Shape;129;p21"/>
          <p:cNvPicPr preferRelativeResize="0"/>
          <p:nvPr/>
        </p:nvPicPr>
        <p:blipFill>
          <a:blip r:embed="rId3">
            <a:alphaModFix/>
          </a:blip>
          <a:stretch>
            <a:fillRect/>
          </a:stretch>
        </p:blipFill>
        <p:spPr>
          <a:xfrm>
            <a:off x="210000" y="714775"/>
            <a:ext cx="8520602" cy="384006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650</Words>
  <Application>Microsoft Office PowerPoint</Application>
  <PresentationFormat>On-screen Show (16:9)</PresentationFormat>
  <Paragraphs>108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Cambria</vt:lpstr>
      <vt:lpstr>Comic Sans MS</vt:lpstr>
      <vt:lpstr>Simple Light</vt:lpstr>
      <vt:lpstr>Apollo Command and Service Module (CSM)</vt:lpstr>
      <vt:lpstr>The Apollo Program</vt:lpstr>
      <vt:lpstr>Mission Profile</vt:lpstr>
      <vt:lpstr>Spacecraft Data</vt:lpstr>
      <vt:lpstr>Command Module Baseball Card Summary</vt:lpstr>
      <vt:lpstr>Service Module Baseball Card Summary</vt:lpstr>
      <vt:lpstr>PowerPoint Presentation</vt:lpstr>
      <vt:lpstr>CSM Beauty Shots</vt:lpstr>
      <vt:lpstr>Capsule with Launch Vehicle Beauty Shot</vt:lpstr>
      <vt:lpstr>Command Module Interior </vt:lpstr>
      <vt:lpstr>Command Module Interior  </vt:lpstr>
      <vt:lpstr>Service Module Interior</vt:lpstr>
      <vt:lpstr>Service Module Interior</vt:lpstr>
      <vt:lpstr>Exterior by Person with Launch Vehicle</vt:lpstr>
      <vt:lpstr>Exterior by Person </vt:lpstr>
      <vt:lpstr>Service Module Interior by Person </vt:lpstr>
      <vt:lpstr>Command Module Interior By Person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Apollo Command and Service Module (CSM)</dc:title>
  <cp:lastModifiedBy>Ethan Michael MacDonald</cp:lastModifiedBy>
  <cp:revision>1</cp:revision>
  <dcterms:modified xsi:type="dcterms:W3CDTF">2021-10-21T20:44:53Z</dcterms:modified>
</cp:coreProperties>
</file>